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 id="264" r:id="rId10"/>
    <p:sldId id="265" r:id="rId11"/>
    <p:sldId id="268" r:id="rId12"/>
    <p:sldId id="269" r:id="rId13"/>
    <p:sldId id="266" r:id="rId14"/>
    <p:sldId id="267" r:id="rId15"/>
    <p:sldId id="270" r:id="rId16"/>
    <p:sldId id="271" r:id="rId1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19" name="18 Marcador de pie de página"/>
          <p:cNvSpPr>
            <a:spLocks noGrp="1"/>
          </p:cNvSpPr>
          <p:nvPr>
            <p:ph type="ftr" sz="quarter" idx="11"/>
          </p:nvPr>
        </p:nvSpPr>
        <p:spPr/>
        <p:txBody>
          <a:bodyPr/>
          <a:lstStyle/>
          <a:p>
            <a:endParaRPr lang="es-CO"/>
          </a:p>
        </p:txBody>
      </p:sp>
      <p:sp>
        <p:nvSpPr>
          <p:cNvPr id="27" name="26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a:xfrm>
            <a:off x="8077200" y="6356350"/>
            <a:ext cx="609600" cy="365125"/>
          </a:xfrm>
        </p:spPr>
        <p:txBody>
          <a:bodyPr/>
          <a:lstStyle/>
          <a:p>
            <a:fld id="{D7163B96-142B-4210-9A25-42829533855F}" type="slidenum">
              <a:rPr lang="es-CO" smtClean="0"/>
              <a:pPr/>
              <a:t>‹Nº›</a:t>
            </a:fld>
            <a:endParaRPr lang="es-CO"/>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297EC85-4E48-488B-AA0F-F93C3013BD72}" type="datetimeFigureOut">
              <a:rPr lang="es-CO" smtClean="0"/>
              <a:pPr/>
              <a:t>07/06/2009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7163B96-142B-4210-9A25-42829533855F}" type="slidenum">
              <a:rPr lang="es-CO" smtClean="0"/>
              <a:pPr/>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297EC85-4E48-488B-AA0F-F93C3013BD72}" type="datetimeFigureOut">
              <a:rPr lang="es-CO" smtClean="0"/>
              <a:pPr/>
              <a:t>07/06/2009</a:t>
            </a:fld>
            <a:endParaRPr lang="es-CO"/>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CO"/>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7163B96-142B-4210-9A25-42829533855F}" type="slidenum">
              <a:rPr lang="es-CO" smtClean="0"/>
              <a:pPr/>
              <a:t>‹Nº›</a:t>
            </a:fld>
            <a:endParaRPr lang="es-CO"/>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es.wikipedia.org/wiki/Archivo:Sin.svg"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533400" y="142852"/>
            <a:ext cx="7851648" cy="1500198"/>
          </a:xfrm>
        </p:spPr>
        <p:txBody>
          <a:bodyPr>
            <a:normAutofit fontScale="90000"/>
          </a:bodyPr>
          <a:lstStyle/>
          <a:p>
            <a:pPr algn="ctr"/>
            <a:r>
              <a:rPr lang="es-CO" dirty="0" smtClean="0">
                <a:solidFill>
                  <a:schemeClr val="tx1"/>
                </a:solidFill>
              </a:rPr>
              <a:t>PRESENTACIÓN CORRIENTE ALTERNA Y CONTINUA</a:t>
            </a:r>
            <a:endParaRPr lang="es-CO" dirty="0">
              <a:solidFill>
                <a:schemeClr val="tx1"/>
              </a:solidFill>
            </a:endParaRPr>
          </a:p>
        </p:txBody>
      </p:sp>
      <p:sp>
        <p:nvSpPr>
          <p:cNvPr id="5" name="4 Subtítulo"/>
          <p:cNvSpPr>
            <a:spLocks noGrp="1"/>
          </p:cNvSpPr>
          <p:nvPr>
            <p:ph type="subTitle" idx="1"/>
          </p:nvPr>
        </p:nvSpPr>
        <p:spPr>
          <a:xfrm>
            <a:off x="533400" y="1857364"/>
            <a:ext cx="7854696" cy="4786346"/>
          </a:xfrm>
        </p:spPr>
        <p:txBody>
          <a:bodyPr>
            <a:normAutofit/>
          </a:bodyPr>
          <a:lstStyle/>
          <a:p>
            <a:pPr algn="ctr"/>
            <a:r>
              <a:rPr lang="es-CO" dirty="0" smtClean="0"/>
              <a:t>FABIAN VINCHIRA CABRERA</a:t>
            </a:r>
          </a:p>
          <a:p>
            <a:pPr algn="ctr"/>
            <a:endParaRPr lang="es-CO" dirty="0" smtClean="0"/>
          </a:p>
          <a:p>
            <a:pPr algn="ctr"/>
            <a:r>
              <a:rPr lang="es-CO" dirty="0" smtClean="0"/>
              <a:t>MANTENIMIENTO DE EQUIPOS DE COMPUTO</a:t>
            </a:r>
          </a:p>
          <a:p>
            <a:pPr algn="ctr"/>
            <a:r>
              <a:rPr lang="es-CO" dirty="0" smtClean="0"/>
              <a:t>SENA REGIONAL ARAUCA</a:t>
            </a:r>
          </a:p>
          <a:p>
            <a:pPr algn="ctr"/>
            <a:endParaRPr lang="es-CO" dirty="0" smtClean="0"/>
          </a:p>
          <a:p>
            <a:pPr algn="ctr"/>
            <a:endParaRPr lang="es-CO" dirty="0" smtClean="0"/>
          </a:p>
          <a:p>
            <a:pPr algn="ctr"/>
            <a:r>
              <a:rPr lang="es-CO" dirty="0" smtClean="0"/>
              <a:t>ARAUCA-ARAUCA</a:t>
            </a:r>
          </a:p>
          <a:p>
            <a:pPr algn="ctr"/>
            <a:r>
              <a:rPr lang="es-CO" dirty="0" smtClean="0"/>
              <a:t>2009</a:t>
            </a:r>
          </a:p>
          <a:p>
            <a:pPr algn="ctr"/>
            <a:endParaRPr lang="es-CO" dirty="0" smtClean="0"/>
          </a:p>
          <a:p>
            <a:pPr algn="ctr"/>
            <a:endParaRPr lang="es-CO"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CORRIENTE ALTERNA</a:t>
            </a:r>
            <a:endParaRPr lang="es-CO" dirty="0"/>
          </a:p>
        </p:txBody>
      </p:sp>
      <p:sp>
        <p:nvSpPr>
          <p:cNvPr id="3" name="2 Marcador de contenido"/>
          <p:cNvSpPr>
            <a:spLocks noGrp="1"/>
          </p:cNvSpPr>
          <p:nvPr>
            <p:ph sz="half" idx="1"/>
          </p:nvPr>
        </p:nvSpPr>
        <p:spPr/>
        <p:txBody>
          <a:bodyPr/>
          <a:lstStyle/>
          <a:p>
            <a:r>
              <a:rPr lang="es-CO" u="sng" dirty="0" smtClean="0"/>
              <a:t>La </a:t>
            </a:r>
            <a:r>
              <a:rPr lang="es-CO" b="1" u="sng" dirty="0" smtClean="0"/>
              <a:t>corriente alterna</a:t>
            </a:r>
            <a:r>
              <a:rPr lang="es-CO" u="sng" dirty="0" smtClean="0"/>
              <a:t> (como su nombre lo indica) circula por durante un tiempo en un sentido y después en sentido opuesto, volviéndose a repetir el mismo proceso en forma constante.</a:t>
            </a:r>
            <a:endParaRPr lang="es-CO" dirty="0" smtClean="0"/>
          </a:p>
          <a:p>
            <a:endParaRPr lang="es-CO" dirty="0"/>
          </a:p>
        </p:txBody>
      </p:sp>
      <p:pic>
        <p:nvPicPr>
          <p:cNvPr id="1026" name="Picture 2" descr="http://upload.wikimedia.org/wikipedia/commons/thumb/b/b2/Sin.svg/300px-Sin.svg.png">
            <a:hlinkClick r:id="rId2" tooltip="Figura 1: Onda senoidal."/>
          </p:cNvPr>
          <p:cNvPicPr>
            <a:picLocks noChangeAspect="1" noChangeArrowheads="1"/>
          </p:cNvPicPr>
          <p:nvPr/>
        </p:nvPicPr>
        <p:blipFill>
          <a:blip r:embed="rId3"/>
          <a:srcRect/>
          <a:stretch>
            <a:fillRect/>
          </a:stretch>
        </p:blipFill>
        <p:spPr bwMode="auto">
          <a:xfrm>
            <a:off x="4786313" y="2071678"/>
            <a:ext cx="3449933" cy="235745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CORRIENTE CONTINUA</a:t>
            </a:r>
            <a:endParaRPr lang="es-CO" dirty="0"/>
          </a:p>
        </p:txBody>
      </p:sp>
      <p:sp>
        <p:nvSpPr>
          <p:cNvPr id="4" name="3 Marcador de contenido"/>
          <p:cNvSpPr>
            <a:spLocks noGrp="1"/>
          </p:cNvSpPr>
          <p:nvPr>
            <p:ph sz="half" idx="1"/>
          </p:nvPr>
        </p:nvSpPr>
        <p:spPr/>
        <p:txBody>
          <a:bodyPr>
            <a:normAutofit fontScale="92500" lnSpcReduction="10000"/>
          </a:bodyPr>
          <a:lstStyle/>
          <a:p>
            <a:r>
              <a:rPr lang="es-CO" dirty="0" smtClean="0"/>
              <a:t>La </a:t>
            </a:r>
            <a:r>
              <a:rPr lang="es-CO" b="1" dirty="0" smtClean="0"/>
              <a:t>corriente continua </a:t>
            </a:r>
            <a:r>
              <a:rPr lang="es-CO" dirty="0" smtClean="0"/>
              <a:t>(CC), es el resultado del flujo de electrones (carga negativa) por un conductor (alambre o cable de cobre casi siempre), que va del terminal negativo al terminal positivo de una batería (circula en una sola dirección), pasando por una carga. Un foco / bombillo en este caso.</a:t>
            </a:r>
          </a:p>
          <a:p>
            <a:endParaRPr lang="es-CO" dirty="0"/>
          </a:p>
        </p:txBody>
      </p:sp>
      <p:sp>
        <p:nvSpPr>
          <p:cNvPr id="5" name="4 Marcador de contenido"/>
          <p:cNvSpPr>
            <a:spLocks noGrp="1"/>
          </p:cNvSpPr>
          <p:nvPr>
            <p:ph sz="half" idx="2"/>
          </p:nvPr>
        </p:nvSpPr>
        <p:spPr>
          <a:xfrm>
            <a:off x="4648200" y="1920085"/>
            <a:ext cx="4038600" cy="1580353"/>
          </a:xfrm>
        </p:spPr>
        <p:txBody>
          <a:bodyPr>
            <a:normAutofit fontScale="92500" lnSpcReduction="10000"/>
          </a:bodyPr>
          <a:lstStyle/>
          <a:p>
            <a:r>
              <a:rPr lang="es-CO" b="1" u="sng" dirty="0" smtClean="0"/>
              <a:t>La corriente continua no </a:t>
            </a:r>
            <a:br>
              <a:rPr lang="es-CO" b="1" u="sng" dirty="0" smtClean="0"/>
            </a:br>
            <a:r>
              <a:rPr lang="es-CO" b="1" u="sng" dirty="0" smtClean="0"/>
              <a:t>cambia su magnitud ni su </a:t>
            </a:r>
            <a:br>
              <a:rPr lang="es-CO" b="1" u="sng" dirty="0" smtClean="0"/>
            </a:br>
            <a:r>
              <a:rPr lang="es-CO" b="1" u="sng" dirty="0" smtClean="0"/>
              <a:t>dirección con el tiempo</a:t>
            </a:r>
            <a:r>
              <a:rPr lang="es-CO" u="sng" dirty="0" smtClean="0"/>
              <a:t>.</a:t>
            </a:r>
            <a:endParaRPr lang="es-CO" dirty="0" smtClean="0"/>
          </a:p>
          <a:p>
            <a:endParaRPr lang="es-CO" dirty="0"/>
          </a:p>
        </p:txBody>
      </p:sp>
      <p:pic>
        <p:nvPicPr>
          <p:cNvPr id="6" name="5 Imagen" descr="La corriente continua no cambia su magnitud ni su dirección con el tiempo - Electrónica Unicrom"/>
          <p:cNvPicPr/>
          <p:nvPr/>
        </p:nvPicPr>
        <p:blipFill>
          <a:blip r:embed="rId2"/>
          <a:srcRect/>
          <a:stretch>
            <a:fillRect/>
          </a:stretch>
        </p:blipFill>
        <p:spPr bwMode="auto">
          <a:xfrm>
            <a:off x="4857752" y="3857628"/>
            <a:ext cx="3571900" cy="16430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LAS ONDAS</a:t>
            </a:r>
            <a:endParaRPr lang="es-CO" dirty="0"/>
          </a:p>
        </p:txBody>
      </p:sp>
      <p:sp>
        <p:nvSpPr>
          <p:cNvPr id="3" name="2 Marcador de contenido"/>
          <p:cNvSpPr>
            <a:spLocks noGrp="1"/>
          </p:cNvSpPr>
          <p:nvPr>
            <p:ph sz="half" idx="1"/>
          </p:nvPr>
        </p:nvSpPr>
        <p:spPr/>
        <p:txBody>
          <a:bodyPr>
            <a:normAutofit fontScale="77500" lnSpcReduction="20000"/>
          </a:bodyPr>
          <a:lstStyle/>
          <a:p>
            <a:pPr algn="just"/>
            <a:r>
              <a:rPr lang="es-CO" sz="2800" dirty="0" smtClean="0"/>
              <a:t>Una onda es una perturbación que se propaga desde el punto en que se produjo hacia el medio que rodea ese punto. </a:t>
            </a:r>
          </a:p>
          <a:p>
            <a:pPr algn="just"/>
            <a:r>
              <a:rPr lang="es-CO" sz="2800" dirty="0" smtClean="0"/>
              <a:t>Las ondas materiales (todas menos las electromagnéticas) requieren un medio elástico para propagarse. </a:t>
            </a:r>
          </a:p>
          <a:p>
            <a:pPr algn="just"/>
            <a:r>
              <a:rPr lang="es-CO" sz="2800" dirty="0" smtClean="0"/>
              <a:t>El medio elástico se deforma y se recupera vibrando al paso de la onda. </a:t>
            </a:r>
          </a:p>
          <a:p>
            <a:endParaRPr lang="es-CO" dirty="0"/>
          </a:p>
        </p:txBody>
      </p:sp>
      <p:pic>
        <p:nvPicPr>
          <p:cNvPr id="2050" name="Picture 2" descr="http://upload.wikimedia.org/wikipedia/commons/8/8f/Ondas_desfasada_con_cancelacion.png"/>
          <p:cNvPicPr>
            <a:picLocks noChangeAspect="1" noChangeArrowheads="1"/>
          </p:cNvPicPr>
          <p:nvPr/>
        </p:nvPicPr>
        <p:blipFill>
          <a:blip r:embed="rId2"/>
          <a:srcRect/>
          <a:stretch>
            <a:fillRect/>
          </a:stretch>
        </p:blipFill>
        <p:spPr bwMode="auto">
          <a:xfrm>
            <a:off x="4714876" y="2412225"/>
            <a:ext cx="4000528" cy="265984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LA FRECUENCIA</a:t>
            </a:r>
            <a:endParaRPr lang="es-CO" dirty="0"/>
          </a:p>
        </p:txBody>
      </p:sp>
      <p:sp>
        <p:nvSpPr>
          <p:cNvPr id="3" name="2 Marcador de contenido"/>
          <p:cNvSpPr>
            <a:spLocks noGrp="1"/>
          </p:cNvSpPr>
          <p:nvPr>
            <p:ph sz="half" idx="1"/>
          </p:nvPr>
        </p:nvSpPr>
        <p:spPr/>
        <p:txBody>
          <a:bodyPr>
            <a:normAutofit lnSpcReduction="10000"/>
          </a:bodyPr>
          <a:lstStyle/>
          <a:p>
            <a:r>
              <a:rPr lang="es-CO" sz="2800" dirty="0" smtClean="0"/>
              <a:t>Si por el contrario controlamos el número de ondas que pasan por un punto en la unidad de tiempo, entonces nos referimos a la frecuencia. Tanto el período como la frecuencia se pueden expresar de la siguiente manera.</a:t>
            </a:r>
            <a:endParaRPr lang="es-CO" dirty="0"/>
          </a:p>
        </p:txBody>
      </p:sp>
      <p:pic>
        <p:nvPicPr>
          <p:cNvPr id="5" name="Picture 11" descr="http://proton.ucting.udg.mx/~jnorato/materias/matematicas2/muestreo/Image6.gif"/>
          <p:cNvPicPr>
            <a:picLocks noGrp="1" noChangeAspect="1" noChangeArrowheads="1"/>
          </p:cNvPicPr>
          <p:nvPr>
            <p:ph sz="half" idx="2"/>
          </p:nvPr>
        </p:nvPicPr>
        <p:blipFill>
          <a:blip r:embed="rId2"/>
          <a:srcRect/>
          <a:stretch>
            <a:fillRect/>
          </a:stretch>
        </p:blipFill>
        <p:spPr bwMode="auto">
          <a:xfrm>
            <a:off x="4648200" y="2428868"/>
            <a:ext cx="4038600" cy="322708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LA AMPLITUD</a:t>
            </a:r>
            <a:endParaRPr lang="es-CO" dirty="0"/>
          </a:p>
        </p:txBody>
      </p:sp>
      <p:sp>
        <p:nvSpPr>
          <p:cNvPr id="3" name="2 Marcador de contenido"/>
          <p:cNvSpPr>
            <a:spLocks noGrp="1"/>
          </p:cNvSpPr>
          <p:nvPr>
            <p:ph sz="half" idx="1"/>
          </p:nvPr>
        </p:nvSpPr>
        <p:spPr/>
        <p:txBody>
          <a:bodyPr>
            <a:normAutofit fontScale="85000" lnSpcReduction="20000"/>
          </a:bodyPr>
          <a:lstStyle/>
          <a:p>
            <a:r>
              <a:rPr lang="es-CO" sz="2800" dirty="0" smtClean="0"/>
              <a:t>Cuando tú mantienes tensa una cuerda que está sujeta por el otro extremo, esta cuerda está en equilibrio. Si le comunicas un impulso hacia arriba, se produce una onda, porque se origina una separación en la parte que está más próxima a sus manos. La preparación entre su posición de equilibrio y su máxima altura es la amplitud (A).</a:t>
            </a:r>
          </a:p>
          <a:p>
            <a:endParaRPr lang="es-CO" dirty="0"/>
          </a:p>
        </p:txBody>
      </p:sp>
      <p:pic>
        <p:nvPicPr>
          <p:cNvPr id="5" name="Picture 2" descr="http://fmp.shep.net/physics/Physics_20/UNIT_3/pages/waves/amplitud.gif"/>
          <p:cNvPicPr>
            <a:picLocks noGrp="1" noChangeAspect="1" noChangeArrowheads="1"/>
          </p:cNvPicPr>
          <p:nvPr>
            <p:ph sz="half" idx="2"/>
          </p:nvPr>
        </p:nvPicPr>
        <p:blipFill>
          <a:blip r:embed="rId2"/>
          <a:srcRect/>
          <a:stretch>
            <a:fillRect/>
          </a:stretch>
        </p:blipFill>
        <p:spPr bwMode="auto">
          <a:xfrm>
            <a:off x="4648200" y="2428868"/>
            <a:ext cx="4038600" cy="3138893"/>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EL PERIODO</a:t>
            </a:r>
            <a:endParaRPr lang="es-CO" dirty="0"/>
          </a:p>
        </p:txBody>
      </p:sp>
      <p:sp>
        <p:nvSpPr>
          <p:cNvPr id="3" name="2 Marcador de contenido"/>
          <p:cNvSpPr>
            <a:spLocks noGrp="1"/>
          </p:cNvSpPr>
          <p:nvPr>
            <p:ph sz="half" idx="1"/>
          </p:nvPr>
        </p:nvSpPr>
        <p:spPr/>
        <p:txBody>
          <a:bodyPr>
            <a:normAutofit lnSpcReduction="10000"/>
          </a:bodyPr>
          <a:lstStyle/>
          <a:p>
            <a:r>
              <a:rPr lang="es-CO" sz="2800" dirty="0" smtClean="0"/>
              <a:t>cuando producimos ondas en sucesivos impulsos hacia arriba y hacia abajo, las ondas formadas viajan. El tiempo que se toma una onda en pasar por un punto del medio material perturbado es lo que constituye el período.</a:t>
            </a:r>
            <a:endParaRPr lang="es-CO" dirty="0"/>
          </a:p>
        </p:txBody>
      </p:sp>
      <p:pic>
        <p:nvPicPr>
          <p:cNvPr id="5" name="Picture 5"/>
          <p:cNvPicPr>
            <a:picLocks noGrp="1" noChangeAspect="1" noChangeArrowheads="1"/>
          </p:cNvPicPr>
          <p:nvPr>
            <p:ph sz="half" idx="2"/>
          </p:nvPr>
        </p:nvPicPr>
        <p:blipFill>
          <a:blip r:embed="rId2"/>
          <a:srcRect/>
          <a:stretch>
            <a:fillRect/>
          </a:stretch>
        </p:blipFill>
        <p:spPr bwMode="auto">
          <a:xfrm>
            <a:off x="4500562" y="2500306"/>
            <a:ext cx="4363070" cy="2953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LOGITUD DE ONDA</a:t>
            </a:r>
            <a:endParaRPr lang="es-CO" dirty="0"/>
          </a:p>
        </p:txBody>
      </p:sp>
      <p:sp>
        <p:nvSpPr>
          <p:cNvPr id="3" name="2 Marcador de contenido"/>
          <p:cNvSpPr>
            <a:spLocks noGrp="1"/>
          </p:cNvSpPr>
          <p:nvPr>
            <p:ph sz="half" idx="1"/>
          </p:nvPr>
        </p:nvSpPr>
        <p:spPr/>
        <p:txBody>
          <a:bodyPr>
            <a:normAutofit fontScale="92500" lnSpcReduction="20000"/>
          </a:bodyPr>
          <a:lstStyle/>
          <a:p>
            <a:r>
              <a:rPr lang="es-CO" sz="2800" dirty="0" smtClean="0"/>
              <a:t>longitud de onda, l, como la distancia que recorre el pulso mientras un punto realiza una oscilación completa. El tiempo que tarda en realizar una oscilación se llama periodo ( T ) y la frecuencia ( n ) es el número de oscilaciones (vibraciones) que efectúa cualquier punto de la onda en un segundo</a:t>
            </a:r>
            <a:endParaRPr lang="es-CO" dirty="0"/>
          </a:p>
        </p:txBody>
      </p:sp>
      <p:pic>
        <p:nvPicPr>
          <p:cNvPr id="5" name="Picture 2" descr="http://www.cientec.or.cr/ciencias/grafarticulos/radiaciones/wave_crest.gif"/>
          <p:cNvPicPr>
            <a:picLocks noGrp="1" noChangeAspect="1" noChangeArrowheads="1"/>
          </p:cNvPicPr>
          <p:nvPr>
            <p:ph sz="half" idx="2"/>
          </p:nvPr>
        </p:nvPicPr>
        <p:blipFill>
          <a:blip r:embed="rId2"/>
          <a:srcRect/>
          <a:stretch>
            <a:fillRect/>
          </a:stretch>
        </p:blipFill>
        <p:spPr bwMode="auto">
          <a:xfrm>
            <a:off x="4572000" y="2500306"/>
            <a:ext cx="3837316" cy="27567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FASE DE ONDA</a:t>
            </a:r>
            <a:endParaRPr lang="es-CO" dirty="0"/>
          </a:p>
        </p:txBody>
      </p:sp>
      <p:sp>
        <p:nvSpPr>
          <p:cNvPr id="3" name="2 Marcador de contenido"/>
          <p:cNvSpPr>
            <a:spLocks noGrp="1"/>
          </p:cNvSpPr>
          <p:nvPr>
            <p:ph sz="half" idx="1"/>
          </p:nvPr>
        </p:nvSpPr>
        <p:spPr>
          <a:xfrm>
            <a:off x="457200" y="1920085"/>
            <a:ext cx="8258204" cy="4434840"/>
          </a:xfrm>
        </p:spPr>
        <p:txBody>
          <a:bodyPr/>
          <a:lstStyle/>
          <a:p>
            <a:pPr algn="just"/>
            <a:r>
              <a:rPr lang="es-CO" sz="2800" dirty="0" smtClean="0"/>
              <a:t>Cuando dos formas de onda ocurren en el mismo tiempo y en el mismo espacio (frente de onda) </a:t>
            </a:r>
            <a:r>
              <a:rPr lang="es-CO" dirty="0" smtClean="0"/>
              <a:t>interaccionan</a:t>
            </a:r>
            <a:r>
              <a:rPr lang="es-CO" sz="2800" dirty="0" smtClean="0"/>
              <a:t> la una con la otra y crean una nueva forma de onda. La fase describe la posición relativa de una forma de onda con otra, y se expresa en grados. (un ciclo completo de una onda sonora equivale a 360 grados).</a:t>
            </a:r>
            <a:endParaRPr lang="es-CO"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O" dirty="0" smtClean="0"/>
              <a:t>FASE DE ONDA</a:t>
            </a:r>
            <a:endParaRPr lang="es-CO" dirty="0"/>
          </a:p>
        </p:txBody>
      </p:sp>
      <p:sp>
        <p:nvSpPr>
          <p:cNvPr id="3" name="2 Marcador de contenido"/>
          <p:cNvSpPr>
            <a:spLocks noGrp="1"/>
          </p:cNvSpPr>
          <p:nvPr>
            <p:ph sz="half" idx="1"/>
          </p:nvPr>
        </p:nvSpPr>
        <p:spPr/>
        <p:txBody>
          <a:bodyPr>
            <a:normAutofit fontScale="92500" lnSpcReduction="10000"/>
          </a:bodyPr>
          <a:lstStyle/>
          <a:p>
            <a:r>
              <a:rPr lang="es-CO" dirty="0" smtClean="0"/>
              <a:t>Cuando dos ondas de igual amplitud, longitud de onda y velocidad avanzan en sentido opuesto a través de un medio se forman ondas estacionarias, Por ejemplo, si se ata a una pared el extremo de una cuerda y se agita el otro extremo hacia arriba y hacia abajo, las ondas se reflejan en la pared y vuelven en sentido </a:t>
            </a:r>
            <a:r>
              <a:rPr lang="es-CO" dirty="0" smtClean="0"/>
              <a:t>inverso</a:t>
            </a:r>
            <a:r>
              <a:rPr lang="es-CO" dirty="0" smtClean="0"/>
              <a:t>.</a:t>
            </a:r>
          </a:p>
          <a:p>
            <a:endParaRPr lang="es-CO" dirty="0" smtClean="0"/>
          </a:p>
        </p:txBody>
      </p:sp>
      <p:pic>
        <p:nvPicPr>
          <p:cNvPr id="5" name="Picture 2" descr="http://www.audiomidilab.com/uploads/20051104/0000001275.jpg"/>
          <p:cNvPicPr>
            <a:picLocks noGrp="1" noChangeAspect="1" noChangeArrowheads="1"/>
          </p:cNvPicPr>
          <p:nvPr>
            <p:ph sz="half" idx="2"/>
          </p:nvPr>
        </p:nvPicPr>
        <p:blipFill>
          <a:blip r:embed="rId2"/>
          <a:srcRect/>
          <a:stretch>
            <a:fillRect/>
          </a:stretch>
        </p:blipFill>
        <p:spPr bwMode="auto">
          <a:xfrm>
            <a:off x="5286380" y="2161648"/>
            <a:ext cx="2786082" cy="398199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DESFASE DE ONDA</a:t>
            </a:r>
            <a:endParaRPr lang="es-CO" dirty="0"/>
          </a:p>
        </p:txBody>
      </p:sp>
      <p:sp>
        <p:nvSpPr>
          <p:cNvPr id="3" name="2 Marcador de contenido"/>
          <p:cNvSpPr>
            <a:spLocks noGrp="1"/>
          </p:cNvSpPr>
          <p:nvPr>
            <p:ph sz="half" idx="1"/>
          </p:nvPr>
        </p:nvSpPr>
        <p:spPr>
          <a:xfrm>
            <a:off x="457200" y="1920085"/>
            <a:ext cx="7615262" cy="3794931"/>
          </a:xfrm>
        </p:spPr>
        <p:txBody>
          <a:bodyPr>
            <a:normAutofit/>
          </a:bodyPr>
          <a:lstStyle/>
          <a:p>
            <a:r>
              <a:rPr lang="es-CO" dirty="0" smtClean="0"/>
              <a:t>En cambio dos ondas idénticas se inician en distintos instantes de tiempo de tal modo que cuando una está ejerciendo presión en un sentido, la otra lo hace en el sentido inverso… Entonces se cancelarán. Las ondas estarán 180 grados fuera de fase o desfasadas.</a:t>
            </a:r>
          </a:p>
          <a:p>
            <a:endParaRPr lang="es-CO"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DESFASE DE ONDA</a:t>
            </a:r>
            <a:endParaRPr lang="es-CO" dirty="0"/>
          </a:p>
        </p:txBody>
      </p:sp>
      <p:sp>
        <p:nvSpPr>
          <p:cNvPr id="3" name="2 Marcador de contenido"/>
          <p:cNvSpPr>
            <a:spLocks noGrp="1"/>
          </p:cNvSpPr>
          <p:nvPr>
            <p:ph sz="half" idx="1"/>
          </p:nvPr>
        </p:nvSpPr>
        <p:spPr/>
        <p:txBody>
          <a:bodyPr>
            <a:normAutofit fontScale="92500" lnSpcReduction="20000"/>
          </a:bodyPr>
          <a:lstStyle/>
          <a:p>
            <a:pPr>
              <a:buNone/>
            </a:pPr>
            <a:r>
              <a:rPr lang="es-CO" dirty="0" smtClean="0"/>
              <a:t>    Obviamente </a:t>
            </a:r>
            <a:r>
              <a:rPr lang="es-CO" dirty="0" smtClean="0"/>
              <a:t>hay distintos gradientes de desplazamiento de fase, y no siempre una onda se cancela completamente sino que el resultado de la interacción deviene en una modulación de la amplitud final, dada por como interactúan las distintas ondas mínimamente desfasadas, entre si.</a:t>
            </a:r>
            <a:br>
              <a:rPr lang="es-CO" dirty="0" smtClean="0"/>
            </a:br>
            <a:endParaRPr lang="es-CO" dirty="0" smtClean="0"/>
          </a:p>
          <a:p>
            <a:pPr algn="ctr">
              <a:buNone/>
            </a:pPr>
            <a:r>
              <a:rPr lang="es-CO" dirty="0" smtClean="0"/>
              <a:t>     </a:t>
            </a:r>
            <a:endParaRPr lang="es-CO" dirty="0"/>
          </a:p>
        </p:txBody>
      </p:sp>
      <p:pic>
        <p:nvPicPr>
          <p:cNvPr id="5" name="Picture 2" descr="http://www.audiomidilab.com/uploads/20051104/0000001277.jpg"/>
          <p:cNvPicPr>
            <a:picLocks noGrp="1" noChangeAspect="1" noChangeArrowheads="1"/>
          </p:cNvPicPr>
          <p:nvPr>
            <p:ph sz="half" idx="2"/>
          </p:nvPr>
        </p:nvPicPr>
        <p:blipFill>
          <a:blip r:embed="rId2"/>
          <a:srcRect/>
          <a:stretch>
            <a:fillRect/>
          </a:stretch>
        </p:blipFill>
        <p:spPr bwMode="auto">
          <a:xfrm>
            <a:off x="4929190" y="1951699"/>
            <a:ext cx="3071834" cy="397763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INTERFERENCIA DE ONDAS</a:t>
            </a:r>
            <a:endParaRPr lang="es-CO" dirty="0"/>
          </a:p>
        </p:txBody>
      </p:sp>
      <p:sp>
        <p:nvSpPr>
          <p:cNvPr id="3" name="2 Marcador de contenido"/>
          <p:cNvSpPr>
            <a:spLocks noGrp="1"/>
          </p:cNvSpPr>
          <p:nvPr>
            <p:ph sz="half" idx="1"/>
          </p:nvPr>
        </p:nvSpPr>
        <p:spPr>
          <a:xfrm>
            <a:off x="500034" y="5000636"/>
            <a:ext cx="8358246" cy="1428760"/>
          </a:xfrm>
        </p:spPr>
        <p:txBody>
          <a:bodyPr>
            <a:normAutofit fontScale="62500" lnSpcReduction="20000"/>
          </a:bodyPr>
          <a:lstStyle/>
          <a:p>
            <a:r>
              <a:rPr lang="es-CO" dirty="0" smtClean="0"/>
              <a:t>Cuando dos pulsos que avanzan por una cuerda se encuentran, sus amplitudes se suman formando un pulso resultante. Si los pulsos son idénticos pero avanzan por lados opuestos de la cuerda, la suma de las amplitudes es cero y la cuerda aparecerá plana durante un momento (</a:t>
            </a:r>
            <a:r>
              <a:rPr lang="es-CO" i="1" dirty="0" smtClean="0"/>
              <a:t>A</a:t>
            </a:r>
            <a:r>
              <a:rPr lang="es-CO" dirty="0" smtClean="0"/>
              <a:t>). Esto se conoce como interferencia destructiva. Cuando dos pulsos idénticos se desplazan por el mismo lado, la suma de amplitudes es el doble de la de un único pulso (</a:t>
            </a:r>
            <a:r>
              <a:rPr lang="es-CO" i="1" dirty="0" smtClean="0"/>
              <a:t>B</a:t>
            </a:r>
            <a:r>
              <a:rPr lang="es-CO" dirty="0" smtClean="0"/>
              <a:t>). Esto se llama interferencia </a:t>
            </a:r>
            <a:r>
              <a:rPr lang="es-CO" dirty="0" smtClean="0"/>
              <a:t>constructiva.</a:t>
            </a:r>
            <a:endParaRPr lang="es-CO" dirty="0" smtClean="0"/>
          </a:p>
        </p:txBody>
      </p:sp>
      <p:pic>
        <p:nvPicPr>
          <p:cNvPr id="1026" name="Picture 2"/>
          <p:cNvPicPr>
            <a:picLocks noChangeAspect="1" noChangeArrowheads="1"/>
          </p:cNvPicPr>
          <p:nvPr/>
        </p:nvPicPr>
        <p:blipFill>
          <a:blip r:embed="rId2"/>
          <a:srcRect/>
          <a:stretch>
            <a:fillRect/>
          </a:stretch>
        </p:blipFill>
        <p:spPr bwMode="auto">
          <a:xfrm>
            <a:off x="1657350" y="1765966"/>
            <a:ext cx="5915046" cy="3020356"/>
          </a:xfrm>
          <a:prstGeom prst="rect">
            <a:avLst/>
          </a:prstGeom>
          <a:solidFill>
            <a:schemeClr val="accent1">
              <a:alpha val="70000"/>
            </a:schemeClr>
          </a:solid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VALOR INSTANTANEO</a:t>
            </a:r>
            <a:endParaRPr lang="es-CO" dirty="0"/>
          </a:p>
        </p:txBody>
      </p:sp>
      <p:sp>
        <p:nvSpPr>
          <p:cNvPr id="3" name="2 Marcador de contenido"/>
          <p:cNvSpPr>
            <a:spLocks noGrp="1"/>
          </p:cNvSpPr>
          <p:nvPr>
            <p:ph sz="half" idx="1"/>
          </p:nvPr>
        </p:nvSpPr>
        <p:spPr>
          <a:xfrm>
            <a:off x="457200" y="1920085"/>
            <a:ext cx="7686700" cy="4434840"/>
          </a:xfrm>
        </p:spPr>
        <p:txBody>
          <a:bodyPr/>
          <a:lstStyle/>
          <a:p>
            <a:pPr lvl="0"/>
            <a:r>
              <a:rPr lang="es-ES_tradnl" sz="2800" dirty="0" smtClean="0">
                <a:latin typeface="Andalus" pitchFamily="2" charset="-78"/>
                <a:cs typeface="Andalus" pitchFamily="2" charset="-78"/>
              </a:rPr>
              <a:t>Es el valor que toma la tensión en cada instante de tiempo. </a:t>
            </a:r>
          </a:p>
          <a:p>
            <a:endParaRPr lang="es-CO"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VALOR MAXIMO</a:t>
            </a:r>
            <a:endParaRPr lang="es-CO" dirty="0"/>
          </a:p>
        </p:txBody>
      </p:sp>
      <p:sp>
        <p:nvSpPr>
          <p:cNvPr id="3" name="2 Marcador de contenido"/>
          <p:cNvSpPr>
            <a:spLocks noGrp="1"/>
          </p:cNvSpPr>
          <p:nvPr>
            <p:ph sz="half" idx="1"/>
          </p:nvPr>
        </p:nvSpPr>
        <p:spPr>
          <a:xfrm>
            <a:off x="457200" y="1920085"/>
            <a:ext cx="8186766" cy="4434840"/>
          </a:xfrm>
        </p:spPr>
        <p:txBody>
          <a:bodyPr/>
          <a:lstStyle/>
          <a:p>
            <a:pPr marL="0" lvl="0" indent="0" algn="just" fontAlgn="base">
              <a:spcBef>
                <a:spcPct val="0"/>
              </a:spcBef>
              <a:spcAft>
                <a:spcPct val="0"/>
              </a:spcAft>
              <a:buClrTx/>
              <a:buSzTx/>
              <a:buNone/>
            </a:pPr>
            <a:r>
              <a:rPr lang="es-ES_tradnl" sz="2800" dirty="0" smtClean="0">
                <a:latin typeface="Andalus" pitchFamily="2" charset="-78"/>
                <a:cs typeface="Andalus" pitchFamily="2" charset="-78"/>
              </a:rPr>
              <a:t>Es el mayor de los valores instantáneos que toma la función, puede ser positivo o negativo,</a:t>
            </a:r>
            <a:r>
              <a:rPr lang="es-ES" sz="2800" dirty="0" smtClean="0">
                <a:latin typeface="Andalus" pitchFamily="2" charset="-78"/>
                <a:cs typeface="Andalus" pitchFamily="2" charset="-78"/>
              </a:rPr>
              <a:t> </a:t>
            </a:r>
            <a:r>
              <a:rPr lang="es-ES_tradnl" sz="2800" dirty="0" smtClean="0">
                <a:latin typeface="Andalus" pitchFamily="2" charset="-78"/>
                <a:cs typeface="Andalus" pitchFamily="2" charset="-78"/>
              </a:rPr>
              <a:t>ambos iguales.</a:t>
            </a:r>
            <a:endParaRPr lang="es-ES" sz="2800" dirty="0" smtClean="0">
              <a:latin typeface="Andalus" pitchFamily="2" charset="-78"/>
              <a:cs typeface="Andalus" pitchFamily="2" charset="-78"/>
            </a:endParaRPr>
          </a:p>
          <a:p>
            <a:pPr marL="0" lvl="0" indent="0" algn="just" eaLnBrk="0" fontAlgn="base" hangingPunct="0">
              <a:spcBef>
                <a:spcPct val="0"/>
              </a:spcBef>
              <a:spcAft>
                <a:spcPct val="0"/>
              </a:spcAft>
              <a:buClrTx/>
              <a:buSzTx/>
              <a:buNone/>
            </a:pPr>
            <a:r>
              <a:rPr lang="es-ES_tradnl" sz="2800" dirty="0" smtClean="0">
                <a:latin typeface="Andalus" pitchFamily="2" charset="-78"/>
                <a:cs typeface="Andalus" pitchFamily="2" charset="-78"/>
              </a:rPr>
              <a:t>Al valor máximo también se le llama valor de pico. </a:t>
            </a:r>
          </a:p>
          <a:p>
            <a:endParaRPr lang="es-CO"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t>VALOR EFICAZ</a:t>
            </a:r>
            <a:endParaRPr lang="es-CO" dirty="0"/>
          </a:p>
        </p:txBody>
      </p:sp>
      <p:sp>
        <p:nvSpPr>
          <p:cNvPr id="3" name="2 Marcador de contenido"/>
          <p:cNvSpPr>
            <a:spLocks noGrp="1"/>
          </p:cNvSpPr>
          <p:nvPr>
            <p:ph sz="half" idx="1"/>
          </p:nvPr>
        </p:nvSpPr>
        <p:spPr>
          <a:xfrm>
            <a:off x="457200" y="1920085"/>
            <a:ext cx="8258204" cy="4434840"/>
          </a:xfrm>
        </p:spPr>
        <p:txBody>
          <a:bodyPr/>
          <a:lstStyle/>
          <a:p>
            <a:r>
              <a:rPr lang="es-CO" dirty="0" smtClean="0">
                <a:latin typeface="Andalus" pitchFamily="2" charset="-78"/>
                <a:cs typeface="Andalus" pitchFamily="2" charset="-78"/>
              </a:rPr>
              <a:t>se define como el valor de una corriente rigurosamente constante que al circular por una determinada resistencia óhmica pura produce los mismos efectos caloríficos que dicha corriente variable. El valor eficaz de una corriente sinusoidal se mide por el calor que proporciona una resistencia cuando pasa la corriente por ella, y es equivalente al mismo calor que suministraría una fuente de corriente continua sobre dicha resistencia.</a:t>
            </a:r>
            <a:endParaRPr lang="es-CO" smtClean="0">
              <a:latin typeface="Andalus" pitchFamily="2" charset="-78"/>
              <a:cs typeface="Andalus" pitchFamily="2" charset="-78"/>
            </a:endParaRPr>
          </a:p>
          <a:p>
            <a:endParaRPr lang="es-CO"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150</TotalTime>
  <Words>782</Words>
  <Application>Microsoft Office PowerPoint</Application>
  <PresentationFormat>Presentación en pantalla (4:3)</PresentationFormat>
  <Paragraphs>44</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Flujo</vt:lpstr>
      <vt:lpstr>PRESENTACIÓN CORRIENTE ALTERNA Y CONTINUA</vt:lpstr>
      <vt:lpstr>CORRIENTE ALTERNA</vt:lpstr>
      <vt:lpstr>CORRIENTE CONTINUA</vt:lpstr>
      <vt:lpstr>LAS ONDAS</vt:lpstr>
      <vt:lpstr>LA FRECUENCIA</vt:lpstr>
      <vt:lpstr>LA AMPLITUD</vt:lpstr>
      <vt:lpstr>EL PERIODO</vt:lpstr>
      <vt:lpstr>LOGITUD DE ONDA</vt:lpstr>
      <vt:lpstr>FASE DE ONDA</vt:lpstr>
      <vt:lpstr>FASE DE ONDA</vt:lpstr>
      <vt:lpstr>DESFASE DE ONDA</vt:lpstr>
      <vt:lpstr>DESFASE DE ONDA</vt:lpstr>
      <vt:lpstr>INTERFERENCIA DE ONDAS</vt:lpstr>
      <vt:lpstr>VALOR INSTANTANEO</vt:lpstr>
      <vt:lpstr>VALOR MAXIMO</vt:lpstr>
      <vt:lpstr>VALOR EFICAZ</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CORRIENTE ALTERNA Y CONTINUA</dc:title>
  <dc:creator>ROLITO</dc:creator>
  <cp:lastModifiedBy>ROLITO</cp:lastModifiedBy>
  <cp:revision>16</cp:revision>
  <dcterms:created xsi:type="dcterms:W3CDTF">2009-06-04T17:11:19Z</dcterms:created>
  <dcterms:modified xsi:type="dcterms:W3CDTF">2009-06-07T14:30:12Z</dcterms:modified>
</cp:coreProperties>
</file>